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21" r:id="rId3"/>
    <p:sldId id="303" r:id="rId4"/>
    <p:sldId id="304" r:id="rId5"/>
    <p:sldId id="324" r:id="rId6"/>
    <p:sldId id="322" r:id="rId7"/>
    <p:sldId id="326" r:id="rId8"/>
    <p:sldId id="327" r:id="rId9"/>
    <p:sldId id="329" r:id="rId10"/>
    <p:sldId id="328" r:id="rId11"/>
    <p:sldId id="333" r:id="rId12"/>
    <p:sldId id="331" r:id="rId13"/>
    <p:sldId id="332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4ELknopVTaTFCp4mxrqtp28JN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7"/>
    <p:restoredTop sz="95337"/>
  </p:normalViewPr>
  <p:slideViewPr>
    <p:cSldViewPr snapToGrid="0" snapToObjects="1">
      <p:cViewPr varScale="1">
        <p:scale>
          <a:sx n="136" d="100"/>
          <a:sy n="136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3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04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14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From WHO (2017 AHD GLs):  The second trial (REALITY) enrolled 1805 mainly adults living with HIV with CD4 cell counts &lt;100 cells/mm3 (median CD4 cell count was 36 cells/mm3 and half were classified as WHO clinical stage 1 or 2) from Kenya, Malawi, Uganda and Zimbabwe.</a:t>
            </a:r>
          </a:p>
          <a:p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Source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Hakim J et al. (2017)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Enhanced prophylaxis plus antiretroviral therapy for advanced HIV infection in Africa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NEJM 377:233-245. Link</a:t>
            </a:r>
          </a:p>
          <a:p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324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62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pubmed.ncbi.nlm.nih.gov</a:t>
            </a:r>
            <a:r>
              <a:rPr lang="en-GB" dirty="0"/>
              <a:t>/11953469/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152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LAM tests are rapid point-of-care tests for TB among PLHIV that are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proven to be life-saving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(Gupta-Wright et al, Lancet, July 2018)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WHO recommends rapid LAM testing in combination with rapid molecular testing (GeneXpert,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Truenat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among PLHIV who: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signs and symptoms of TB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seriously ill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AIDS/advanced HIV disease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LAM tests utilize urine – an easily obtainable sample – and return results in just 25 min.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recent systematic review found that: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PLHIV who received LAM testing in inpatient settings had a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15% lower risk of mortality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and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use of LAM testing in outpatient settings may result in a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large increase in the proportion of PLHIV who were started on tuberculosis treatment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Nathavitharana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et al, Cochrane Reviews, August 2021)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174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LAM testing was recommended by WHO in 2015 and again in 2019.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According to the MSF &amp; Stop TB Partnership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Step Up for TB 2020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report,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 2020 62% (23/37) of countries surveyed did not indicate LAM testing in their policies for routine use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LF-LAM has regulatory approval in most countries with high burdens of TB and HIV, but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national policies are lagging behind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(see additional slides)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According to data from Abbott, the manufacturer of Determine TB LAM, the number of countries that procured the LAM test from the company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did not increase between 2018 and 2020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(18 countries).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(see additional slides)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currently available LAM test, Determine TB LAM Ag from Abbott, costs only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US$3.70 per test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(in packs of 25) and is available from the Global Drug Facility diagnostics catalogue.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034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759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25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214" name="Google Shape;214;p25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35" name="Google Shape;235;p25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36" name="Google Shape;236;p25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25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39" name="Google Shape;239;p25"/>
          <p:cNvSpPr txBox="1">
            <a:spLocks noGrp="1"/>
          </p:cNvSpPr>
          <p:nvPr>
            <p:ph type="title"/>
          </p:nvPr>
        </p:nvSpPr>
        <p:spPr>
          <a:xfrm>
            <a:off x="666474" y="2349925"/>
            <a:ext cx="2625897" cy="245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dt" idx="10"/>
          </p:nvPr>
        </p:nvSpPr>
        <p:spPr>
          <a:xfrm>
            <a:off x="603504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ftr" idx="11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idx="12"/>
          </p:nvPr>
        </p:nvSpPr>
        <p:spPr>
          <a:xfrm>
            <a:off x="7852410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26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245" name="Google Shape;245;p26"/>
            <p:cNvSpPr/>
            <p:nvPr/>
          </p:nvSpPr>
          <p:spPr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l" t="t" r="r" b="b"/>
              <a:pathLst>
                <a:path w="2038" h="1169" extrusionOk="0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l" t="t" r="r" b="b"/>
              <a:pathLst>
                <a:path w="1549" h="1017" extrusionOk="0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26"/>
            <p:cNvSpPr/>
            <p:nvPr/>
          </p:nvSpPr>
          <p:spPr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l" t="t" r="r" b="b"/>
              <a:pathLst>
                <a:path w="1688" h="1066" extrusionOk="0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26"/>
            <p:cNvSpPr/>
            <p:nvPr/>
          </p:nvSpPr>
          <p:spPr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l" t="t" r="r" b="b"/>
              <a:pathLst>
                <a:path w="2171" h="1326" extrusionOk="0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26"/>
            <p:cNvSpPr/>
            <p:nvPr/>
          </p:nvSpPr>
          <p:spPr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l" t="t" r="r" b="b"/>
              <a:pathLst>
                <a:path w="106" h="143" extrusionOk="0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26"/>
            <p:cNvSpPr/>
            <p:nvPr/>
          </p:nvSpPr>
          <p:spPr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l" t="t" r="r" b="b"/>
              <a:pathLst>
                <a:path w="2330" h="1452" extrusionOk="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26"/>
            <p:cNvSpPr/>
            <p:nvPr/>
          </p:nvSpPr>
          <p:spPr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l" t="t" r="r" b="b"/>
              <a:pathLst>
                <a:path w="1216" h="1436" extrusionOk="0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26"/>
            <p:cNvSpPr/>
            <p:nvPr/>
          </p:nvSpPr>
          <p:spPr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l" t="t" r="r" b="b"/>
              <a:pathLst>
                <a:path w="222" h="129" extrusionOk="0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26"/>
            <p:cNvSpPr/>
            <p:nvPr/>
          </p:nvSpPr>
          <p:spPr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l" t="t" r="r" b="b"/>
              <a:pathLst>
                <a:path w="1174" h="1440" extrusionOk="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26"/>
            <p:cNvSpPr/>
            <p:nvPr/>
          </p:nvSpPr>
          <p:spPr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l" t="t" r="r" b="b"/>
              <a:pathLst>
                <a:path w="125" h="74" extrusionOk="0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l" t="t" r="r" b="b"/>
              <a:pathLst>
                <a:path w="1155" h="1440" extrusionOk="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26"/>
            <p:cNvSpPr/>
            <p:nvPr/>
          </p:nvSpPr>
          <p:spPr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l" t="t" r="r" b="b"/>
              <a:pathLst>
                <a:path w="1160" h="1441" extrusionOk="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8" name="Google Shape;258;p26"/>
            <p:cNvSpPr/>
            <p:nvPr/>
          </p:nvSpPr>
          <p:spPr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l" t="t" r="r" b="b"/>
              <a:pathLst>
                <a:path w="1137" h="1440" extrusionOk="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9" name="Google Shape;259;p26"/>
            <p:cNvSpPr/>
            <p:nvPr/>
          </p:nvSpPr>
          <p:spPr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l" t="t" r="r" b="b"/>
              <a:pathLst>
                <a:path w="1058" h="1439" extrusionOk="0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26"/>
            <p:cNvSpPr/>
            <p:nvPr/>
          </p:nvSpPr>
          <p:spPr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l" t="t" r="r" b="b"/>
              <a:pathLst>
                <a:path w="718" h="575" extrusionOk="0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1" name="Google Shape;261;p26"/>
            <p:cNvSpPr/>
            <p:nvPr/>
          </p:nvSpPr>
          <p:spPr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l" t="t" r="r" b="b"/>
              <a:pathLst>
                <a:path w="620" h="536" extrusionOk="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2" name="Google Shape;262;p26"/>
            <p:cNvSpPr/>
            <p:nvPr/>
          </p:nvSpPr>
          <p:spPr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l" t="t" r="r" b="b"/>
              <a:pathLst>
                <a:path w="455" h="285" extrusionOk="0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26"/>
            <p:cNvSpPr/>
            <p:nvPr/>
          </p:nvSpPr>
          <p:spPr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l" t="t" r="r" b="b"/>
              <a:pathLst>
                <a:path w="188" h="112" extrusionOk="0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64" name="Google Shape;264;p26"/>
          <p:cNvGrpSpPr/>
          <p:nvPr/>
        </p:nvGrpSpPr>
        <p:grpSpPr>
          <a:xfrm>
            <a:off x="604002" y="1698332"/>
            <a:ext cx="4456155" cy="3470421"/>
            <a:chOff x="805336" y="1698331"/>
            <a:chExt cx="5941540" cy="3470421"/>
          </a:xfrm>
        </p:grpSpPr>
        <p:sp>
          <p:nvSpPr>
            <p:cNvPr id="265" name="Google Shape;265;p2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6" name="Google Shape;266;p26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7" name="Google Shape;267;p26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68" name="Google Shape;268;p26"/>
          <p:cNvSpPr>
            <a:spLocks noGrp="1"/>
          </p:cNvSpPr>
          <p:nvPr>
            <p:ph type="pic" idx="2"/>
          </p:nvPr>
        </p:nvSpPr>
        <p:spPr>
          <a:xfrm>
            <a:off x="5657632" y="0"/>
            <a:ext cx="3486368" cy="68580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35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308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64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title"/>
          </p:nvPr>
        </p:nvSpPr>
        <p:spPr>
          <a:xfrm>
            <a:off x="664082" y="2360255"/>
            <a:ext cx="4332485" cy="117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3600"/>
              <a:buFont typeface="Calibri"/>
              <a:buNone/>
              <a:defRPr sz="2700"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body" idx="1"/>
          </p:nvPr>
        </p:nvSpPr>
        <p:spPr>
          <a:xfrm>
            <a:off x="664082" y="3545012"/>
            <a:ext cx="4332485" cy="127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None/>
              <a:defRPr sz="1350">
                <a:solidFill>
                  <a:srgbClr val="FFFEFF"/>
                </a:solidFill>
              </a:defRPr>
            </a:lvl1pPr>
            <a:lvl2pPr marL="685800" lvl="1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40"/>
              <a:buNone/>
              <a:defRPr sz="1050"/>
            </a:lvl2pPr>
            <a:lvl3pPr marL="1028700" lvl="2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20"/>
              <a:buNone/>
              <a:defRPr sz="900"/>
            </a:lvl3pPr>
            <a:lvl4pPr marL="1371600" lvl="3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750"/>
            </a:lvl4pPr>
            <a:lvl5pPr marL="1714500" lvl="4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750"/>
            </a:lvl5pPr>
            <a:lvl6pPr marL="2057400" lvl="5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750"/>
            </a:lvl6pPr>
            <a:lvl7pPr marL="2400300" lvl="6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750"/>
            </a:lvl7pPr>
            <a:lvl8pPr marL="2743200" lvl="7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750"/>
            </a:lvl8pPr>
            <a:lvl9pPr marL="3086100" lvl="8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750"/>
            </a:lvl9pPr>
          </a:lstStyle>
          <a:p>
            <a:endParaRPr/>
          </a:p>
        </p:txBody>
      </p:sp>
      <p:sp>
        <p:nvSpPr>
          <p:cNvPr id="271" name="Google Shape;271;p26"/>
          <p:cNvSpPr txBox="1">
            <a:spLocks noGrp="1"/>
          </p:cNvSpPr>
          <p:nvPr>
            <p:ph type="dt" idx="10"/>
          </p:nvPr>
        </p:nvSpPr>
        <p:spPr>
          <a:xfrm>
            <a:off x="603504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6"/>
          <p:cNvSpPr txBox="1">
            <a:spLocks noGrp="1"/>
          </p:cNvSpPr>
          <p:nvPr>
            <p:ph type="ftr" idx="11"/>
          </p:nvPr>
        </p:nvSpPr>
        <p:spPr>
          <a:xfrm>
            <a:off x="603505" y="6227064"/>
            <a:ext cx="4456652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 txBox="1">
            <a:spLocks noGrp="1"/>
          </p:cNvSpPr>
          <p:nvPr>
            <p:ph type="sldNum" idx="12"/>
          </p:nvPr>
        </p:nvSpPr>
        <p:spPr>
          <a:xfrm>
            <a:off x="4371283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7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276" name="Google Shape;276;p27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97" name="Google Shape;297;p27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98" name="Google Shape;298;p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9" name="Google Shape;299;p27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666474" y="2349926"/>
            <a:ext cx="2625897" cy="245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7"/>
          <p:cNvSpPr txBox="1">
            <a:spLocks noGrp="1"/>
          </p:cNvSpPr>
          <p:nvPr>
            <p:ph type="body" idx="1"/>
          </p:nvPr>
        </p:nvSpPr>
        <p:spPr>
          <a:xfrm rot="5400000">
            <a:off x="3557080" y="1070126"/>
            <a:ext cx="5257090" cy="470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5748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marL="685800" lvl="1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marL="1028700" lvl="2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marL="1371600" lvl="3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marL="1714500" lvl="4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marL="2057400" lvl="5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marL="2400300" lvl="6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marL="2743200" lvl="7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marL="3086100" lvl="8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>
            <a:endParaRPr/>
          </a:p>
        </p:txBody>
      </p:sp>
      <p:sp>
        <p:nvSpPr>
          <p:cNvPr id="303" name="Google Shape;303;p27"/>
          <p:cNvSpPr txBox="1">
            <a:spLocks noGrp="1"/>
          </p:cNvSpPr>
          <p:nvPr>
            <p:ph type="dt" idx="10"/>
          </p:nvPr>
        </p:nvSpPr>
        <p:spPr>
          <a:xfrm>
            <a:off x="603504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7"/>
          <p:cNvSpPr txBox="1">
            <a:spLocks noGrp="1"/>
          </p:cNvSpPr>
          <p:nvPr>
            <p:ph type="ftr" idx="11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ldNum" idx="12"/>
          </p:nvPr>
        </p:nvSpPr>
        <p:spPr>
          <a:xfrm>
            <a:off x="7852410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8"/>
          <p:cNvGrpSpPr/>
          <p:nvPr/>
        </p:nvGrpSpPr>
        <p:grpSpPr>
          <a:xfrm flipH="1">
            <a:off x="-1" y="0"/>
            <a:ext cx="9438086" cy="6853238"/>
            <a:chOff x="-417513" y="0"/>
            <a:chExt cx="12584114" cy="6853238"/>
          </a:xfrm>
        </p:grpSpPr>
        <p:sp>
          <p:nvSpPr>
            <p:cNvPr id="308" name="Google Shape;308;p28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29" name="Google Shape;329;p28"/>
          <p:cNvGrpSpPr/>
          <p:nvPr/>
        </p:nvGrpSpPr>
        <p:grpSpPr>
          <a:xfrm>
            <a:off x="5789211" y="1699589"/>
            <a:ext cx="2755857" cy="3470421"/>
            <a:chOff x="697883" y="1816768"/>
            <a:chExt cx="3674476" cy="3470421"/>
          </a:xfrm>
        </p:grpSpPr>
        <p:sp>
          <p:nvSpPr>
            <p:cNvPr id="330" name="Google Shape;330;p28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1" name="Google Shape;331;p28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33" name="Google Shape;333;p28"/>
          <p:cNvSpPr txBox="1">
            <a:spLocks noGrp="1"/>
          </p:cNvSpPr>
          <p:nvPr>
            <p:ph type="title"/>
          </p:nvPr>
        </p:nvSpPr>
        <p:spPr>
          <a:xfrm rot="5400000">
            <a:off x="5940305" y="2265198"/>
            <a:ext cx="2456442" cy="262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body" idx="1"/>
          </p:nvPr>
        </p:nvSpPr>
        <p:spPr>
          <a:xfrm rot="5400000">
            <a:off x="324142" y="1076362"/>
            <a:ext cx="5257303" cy="470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5748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marL="685800" lvl="1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marL="1028700" lvl="2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marL="1371600" lvl="3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marL="1714500" lvl="4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marL="2057400" lvl="5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marL="2400300" lvl="6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marL="2743200" lvl="7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marL="3086100" lvl="8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>
            <a:endParaRPr/>
          </a:p>
        </p:txBody>
      </p:sp>
      <p:sp>
        <p:nvSpPr>
          <p:cNvPr id="335" name="Google Shape;335;p28"/>
          <p:cNvSpPr txBox="1">
            <a:spLocks noGrp="1"/>
          </p:cNvSpPr>
          <p:nvPr>
            <p:ph type="dt" idx="10"/>
          </p:nvPr>
        </p:nvSpPr>
        <p:spPr>
          <a:xfrm>
            <a:off x="603504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8"/>
          <p:cNvSpPr txBox="1">
            <a:spLocks noGrp="1"/>
          </p:cNvSpPr>
          <p:nvPr>
            <p:ph type="ftr" idx="11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8"/>
          <p:cNvSpPr txBox="1">
            <a:spLocks noGrp="1"/>
          </p:cNvSpPr>
          <p:nvPr>
            <p:ph type="sldNum" idx="12"/>
          </p:nvPr>
        </p:nvSpPr>
        <p:spPr>
          <a:xfrm>
            <a:off x="7852410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20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9" name="Google Shape;79;p20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20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20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20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20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20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20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20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20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20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20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20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20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20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20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20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20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20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20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20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00" name="Google Shape;100;p20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101" name="Google Shape;101;p20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" name="Google Shape;102;p20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" name="Google Shape;103;p20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666751" y="2363916"/>
            <a:ext cx="2625621" cy="246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843853" y="803185"/>
            <a:ext cx="4698816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20"/>
              <a:buNone/>
              <a:defRPr sz="1650" b="0" cap="none">
                <a:solidFill>
                  <a:schemeClr val="accent1"/>
                </a:solidFill>
              </a:defRPr>
            </a:lvl1pPr>
            <a:lvl2pPr marL="685800" lvl="1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200"/>
              <a:buNone/>
              <a:defRPr sz="1500" b="1"/>
            </a:lvl2pPr>
            <a:lvl3pPr marL="1028700" lvl="2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None/>
              <a:defRPr sz="1350" b="1"/>
            </a:lvl3pPr>
            <a:lvl4pPr marL="1371600" lvl="3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4pPr>
            <a:lvl5pPr marL="1714500" lvl="4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5pPr>
            <a:lvl6pPr marL="2057400" lvl="5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6pPr>
            <a:lvl7pPr marL="2400300" lvl="6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7pPr>
            <a:lvl8pPr marL="2743200" lvl="7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8pPr>
            <a:lvl9pPr marL="3086100" lvl="8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2"/>
          </p:nvPr>
        </p:nvSpPr>
        <p:spPr>
          <a:xfrm>
            <a:off x="3843979" y="1488986"/>
            <a:ext cx="4698263" cy="16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5748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marL="685800" lvl="1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marL="1028700" lvl="2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marL="1371600" lvl="3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marL="1714500" lvl="4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marL="2057400" lvl="5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marL="2400300" lvl="6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marL="2743200" lvl="7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marL="3086100" lvl="8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3"/>
          </p:nvPr>
        </p:nvSpPr>
        <p:spPr>
          <a:xfrm>
            <a:off x="3838989" y="3665887"/>
            <a:ext cx="469831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20"/>
              <a:buNone/>
              <a:defRPr sz="1650" b="0" cap="none">
                <a:solidFill>
                  <a:schemeClr val="accent1"/>
                </a:solidFill>
              </a:defRPr>
            </a:lvl1pPr>
            <a:lvl2pPr marL="685800" lvl="1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200"/>
              <a:buNone/>
              <a:defRPr sz="1500" b="1"/>
            </a:lvl2pPr>
            <a:lvl3pPr marL="1028700" lvl="2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None/>
              <a:defRPr sz="1350" b="1"/>
            </a:lvl3pPr>
            <a:lvl4pPr marL="1371600" lvl="3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4pPr>
            <a:lvl5pPr marL="1714500" lvl="4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5pPr>
            <a:lvl6pPr marL="2057400" lvl="5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6pPr>
            <a:lvl7pPr marL="2400300" lvl="6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7pPr>
            <a:lvl8pPr marL="2743200" lvl="7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8pPr>
            <a:lvl9pPr marL="3086100" lvl="8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4"/>
          </p:nvPr>
        </p:nvSpPr>
        <p:spPr>
          <a:xfrm>
            <a:off x="3838835" y="4351687"/>
            <a:ext cx="4699191" cy="170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5748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marL="685800" lvl="1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marL="1028700" lvl="2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marL="1371600" lvl="3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marL="1714500" lvl="4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marL="2057400" lvl="5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marL="2400300" lvl="6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marL="2743200" lvl="7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marL="3086100" lvl="8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dt" idx="10"/>
          </p:nvPr>
        </p:nvSpPr>
        <p:spPr>
          <a:xfrm>
            <a:off x="603504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ftr" idx="11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xfrm>
            <a:off x="7852410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1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1_Comparis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20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9" name="Google Shape;79;p20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20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20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20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20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20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20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20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20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20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20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20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20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20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20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20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20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20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20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20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00" name="Google Shape;100;p20"/>
          <p:cNvGrpSpPr/>
          <p:nvPr userDrawn="1"/>
        </p:nvGrpSpPr>
        <p:grpSpPr>
          <a:xfrm>
            <a:off x="371015" y="123742"/>
            <a:ext cx="8479838" cy="1121086"/>
            <a:chOff x="697883" y="1816768"/>
            <a:chExt cx="3674476" cy="3470421"/>
          </a:xfrm>
        </p:grpSpPr>
        <p:sp>
          <p:nvSpPr>
            <p:cNvPr id="101" name="Google Shape;101;p20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" name="Google Shape;102;p20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" name="Google Shape;103;p20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524435" y="341704"/>
            <a:ext cx="8173123" cy="71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EFF"/>
              </a:buClr>
              <a:buSzPts val="4000"/>
              <a:buFont typeface="Calibri"/>
              <a:buNone/>
              <a:defRPr>
                <a:solidFill>
                  <a:srgbClr val="FFFE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63015" y="1385411"/>
            <a:ext cx="8263911" cy="464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20"/>
              <a:buNone/>
              <a:defRPr sz="1650" b="0" cap="none">
                <a:solidFill>
                  <a:schemeClr val="accent1"/>
                </a:solidFill>
              </a:defRPr>
            </a:lvl1pPr>
            <a:lvl2pPr marL="685800" lvl="1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200"/>
              <a:buNone/>
              <a:defRPr sz="1500" b="1"/>
            </a:lvl2pPr>
            <a:lvl3pPr marL="1028700" lvl="2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None/>
              <a:defRPr sz="1350" b="1"/>
            </a:lvl3pPr>
            <a:lvl4pPr marL="1371600" lvl="3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4pPr>
            <a:lvl5pPr marL="1714500" lvl="4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5pPr>
            <a:lvl6pPr marL="2057400" lvl="5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6pPr>
            <a:lvl7pPr marL="2400300" lvl="6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7pPr>
            <a:lvl8pPr marL="2743200" lvl="7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8pPr>
            <a:lvl9pPr marL="3086100" lvl="8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2"/>
          </p:nvPr>
        </p:nvSpPr>
        <p:spPr>
          <a:xfrm>
            <a:off x="371014" y="1850316"/>
            <a:ext cx="8262938" cy="438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5748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980"/>
              <a:buChar char="▪"/>
              <a:defRPr/>
            </a:lvl1pPr>
            <a:lvl2pPr marL="685800" lvl="1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2pPr>
            <a:lvl3pPr marL="1028700" lvl="2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3pPr>
            <a:lvl4pPr marL="1371600" lvl="3" indent="-265748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4pPr>
            <a:lvl5pPr marL="1714500" lvl="4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5pPr>
            <a:lvl6pPr marL="2057400" lvl="5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6pPr>
            <a:lvl7pPr marL="2400300" lvl="6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7pPr>
            <a:lvl8pPr marL="2743200" lvl="7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8pPr>
            <a:lvl9pPr marL="3086100" lvl="8" indent="-265747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Char char="▪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79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1_Comparis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20"/>
          <p:cNvGrpSpPr/>
          <p:nvPr/>
        </p:nvGrpSpPr>
        <p:grpSpPr>
          <a:xfrm>
            <a:off x="-313135" y="0"/>
            <a:ext cx="9438086" cy="6853238"/>
            <a:chOff x="-417513" y="0"/>
            <a:chExt cx="12584114" cy="6853238"/>
          </a:xfrm>
        </p:grpSpPr>
        <p:sp>
          <p:nvSpPr>
            <p:cNvPr id="79" name="Google Shape;79;p20"/>
            <p:cNvSpPr/>
            <p:nvPr/>
          </p:nvSpPr>
          <p:spPr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l" t="t" r="r" b="b"/>
              <a:pathLst>
                <a:path w="813" h="1440" extrusionOk="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20"/>
            <p:cNvSpPr/>
            <p:nvPr/>
          </p:nvSpPr>
          <p:spPr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l" t="t" r="r" b="b"/>
              <a:pathLst>
                <a:path w="324" h="117" extrusionOk="0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20"/>
            <p:cNvSpPr/>
            <p:nvPr/>
          </p:nvSpPr>
          <p:spPr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20"/>
            <p:cNvSpPr/>
            <p:nvPr/>
          </p:nvSpPr>
          <p:spPr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l" t="t" r="r" b="b"/>
              <a:pathLst>
                <a:path w="774" h="1440" extrusionOk="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20"/>
            <p:cNvSpPr/>
            <p:nvPr/>
          </p:nvSpPr>
          <p:spPr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l" t="t" r="r" b="b"/>
              <a:pathLst>
                <a:path w="203" h="77" extrusionOk="0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20"/>
            <p:cNvSpPr/>
            <p:nvPr/>
          </p:nvSpPr>
          <p:spPr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l" t="t" r="r" b="b"/>
              <a:pathLst>
                <a:path w="351" h="332" extrusionOk="0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20"/>
            <p:cNvSpPr/>
            <p:nvPr/>
          </p:nvSpPr>
          <p:spPr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l" t="t" r="r" b="b"/>
              <a:pathLst>
                <a:path w="762" h="1440" extrusionOk="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20"/>
            <p:cNvSpPr/>
            <p:nvPr/>
          </p:nvSpPr>
          <p:spPr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20"/>
            <p:cNvSpPr/>
            <p:nvPr/>
          </p:nvSpPr>
          <p:spPr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l" t="t" r="r" b="b"/>
              <a:pathLst>
                <a:path w="321" h="302" extrusionOk="0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20"/>
            <p:cNvSpPr/>
            <p:nvPr/>
          </p:nvSpPr>
          <p:spPr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l" t="t" r="r" b="b"/>
              <a:pathLst>
                <a:path w="683" h="1440" extrusionOk="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20"/>
            <p:cNvSpPr/>
            <p:nvPr/>
          </p:nvSpPr>
          <p:spPr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l" t="t" r="r" b="b"/>
              <a:pathLst>
                <a:path w="287" h="279" extrusionOk="0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20"/>
            <p:cNvSpPr/>
            <p:nvPr/>
          </p:nvSpPr>
          <p:spPr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l" t="t" r="r" b="b"/>
              <a:pathLst>
                <a:path w="680" h="1440" extrusionOk="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20"/>
            <p:cNvSpPr/>
            <p:nvPr/>
          </p:nvSpPr>
          <p:spPr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l" t="t" r="r" b="b"/>
              <a:pathLst>
                <a:path w="250" h="242" extrusionOk="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20"/>
            <p:cNvSpPr/>
            <p:nvPr/>
          </p:nvSpPr>
          <p:spPr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l" t="t" r="r" b="b"/>
              <a:pathLst>
                <a:path w="720" h="1440" extrusionOk="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20"/>
            <p:cNvSpPr/>
            <p:nvPr/>
          </p:nvSpPr>
          <p:spPr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l" t="t" r="r" b="b"/>
              <a:pathLst>
                <a:path w="185" h="167" extrusionOk="0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20"/>
            <p:cNvSpPr/>
            <p:nvPr/>
          </p:nvSpPr>
          <p:spPr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l" t="t" r="r" b="b"/>
              <a:pathLst>
                <a:path w="572" h="1440" extrusionOk="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l" t="t" r="r" b="b"/>
              <a:pathLst>
                <a:path w="620" h="1440" extrusionOk="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lg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20"/>
            <p:cNvSpPr/>
            <p:nvPr/>
          </p:nvSpPr>
          <p:spPr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l" t="t" r="r" b="b"/>
              <a:pathLst>
                <a:path w="506" h="1440" extrusionOk="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20"/>
            <p:cNvSpPr/>
            <p:nvPr/>
          </p:nvSpPr>
          <p:spPr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l" t="t" r="r" b="b"/>
              <a:pathLst>
                <a:path w="373" h="673" extrusionOk="0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20"/>
            <p:cNvSpPr/>
            <p:nvPr/>
          </p:nvSpPr>
          <p:spPr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l" t="t" r="r" b="b"/>
              <a:pathLst>
                <a:path w="45" h="174" extrusionOk="0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20"/>
            <p:cNvSpPr/>
            <p:nvPr/>
          </p:nvSpPr>
          <p:spPr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l" t="t" r="r" b="b"/>
              <a:pathLst>
                <a:path w="329" h="469" extrusionOk="0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283586" y="306622"/>
            <a:ext cx="8263911" cy="653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420"/>
              <a:buNone/>
              <a:defRPr sz="2400" b="0" cap="none">
                <a:solidFill>
                  <a:schemeClr val="accent1"/>
                </a:solidFill>
              </a:defRPr>
            </a:lvl1pPr>
            <a:lvl2pPr marL="685800" lvl="1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200"/>
              <a:buNone/>
              <a:defRPr sz="1500" b="1"/>
            </a:lvl2pPr>
            <a:lvl3pPr marL="1028700" lvl="2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980"/>
              <a:buNone/>
              <a:defRPr sz="1350" b="1"/>
            </a:lvl3pPr>
            <a:lvl4pPr marL="1371600" lvl="3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4pPr>
            <a:lvl5pPr marL="1714500" lvl="4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5pPr>
            <a:lvl6pPr marL="2057400" lvl="5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6pPr>
            <a:lvl7pPr marL="2400300" lvl="6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7pPr>
            <a:lvl8pPr marL="2743200" lvl="7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8pPr>
            <a:lvl9pPr marL="3086100" lvl="8" indent="-1714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760"/>
              <a:buNone/>
              <a:defRPr sz="12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79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59376"/>
            <a:ext cx="9386888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1186484"/>
            <a:ext cx="4249609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2074730"/>
            <a:ext cx="4117668" cy="1689390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3846851"/>
            <a:ext cx="4117667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320040"/>
            <a:ext cx="2743200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6227064"/>
            <a:ext cx="7941564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/>
          <a:lstStyle/>
          <a:p>
            <a:fld id="{F43D8822-B0C5-8C47-A9F8-748018EA1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9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68371" y="2358392"/>
            <a:ext cx="2624000" cy="245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076237" y="794719"/>
            <a:ext cx="4462527" cy="52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433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036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2638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2419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242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242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242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242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242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03504" y="320040"/>
            <a:ext cx="27432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603504" y="6227064"/>
            <a:ext cx="7941564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7852410" y="320040"/>
            <a:ext cx="685800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3" r:id="rId7"/>
    <p:sldLayoutId id="214748366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sf.org/step-tb-report-2020" TargetMode="External"/><Relationship Id="rId3" Type="http://schemas.openxmlformats.org/officeDocument/2006/relationships/hyperlink" Target="mailto:david.branigan@treatmentactiongroup.org" TargetMode="External"/><Relationship Id="rId7" Type="http://schemas.openxmlformats.org/officeDocument/2006/relationships/hyperlink" Target="https://www.treatmentactiongroup.org/publication/an-activists-guide-to-the-tb-lam-test/" TargetMode="External"/><Relationship Id="rId2" Type="http://schemas.openxmlformats.org/officeDocument/2006/relationships/hyperlink" Target="mailto:sl1903@georgetown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ndi.org/wp-content/uploads/2021/05/EndCryptococcalMeningitisDeaths2030-StrategicFramework-EN-2021.pdf" TargetMode="External"/><Relationship Id="rId11" Type="http://schemas.openxmlformats.org/officeDocument/2006/relationships/hyperlink" Target="https://www.state.gov/where-we-work-pepfar/" TargetMode="External"/><Relationship Id="rId5" Type="http://schemas.openxmlformats.org/officeDocument/2006/relationships/hyperlink" Target="https://msfaccess.org/20-tool-checklist-diagnosing-treating-and-preventing-aids" TargetMode="External"/><Relationship Id="rId10" Type="http://schemas.openxmlformats.org/officeDocument/2006/relationships/hyperlink" Target="http://stoptb.org/wg/gli/assets/documents/practical-implementation-lf-lam.pdf" TargetMode="External"/><Relationship Id="rId4" Type="http://schemas.openxmlformats.org/officeDocument/2006/relationships/hyperlink" Target="http://www.hivpolicylab.org/" TargetMode="External"/><Relationship Id="rId9" Type="http://schemas.openxmlformats.org/officeDocument/2006/relationships/hyperlink" Target="https://www.cochranelibrary.com/cdsr/doi/10.1002/14651858.CD014641/fu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"/>
          <p:cNvSpPr txBox="1">
            <a:spLocks noGrp="1"/>
          </p:cNvSpPr>
          <p:nvPr>
            <p:ph type="body" idx="1"/>
          </p:nvPr>
        </p:nvSpPr>
        <p:spPr>
          <a:xfrm>
            <a:off x="1980182" y="-229532"/>
            <a:ext cx="7138336" cy="6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0" rIns="68569" bIns="34275" anchor="t" anchorCtr="0">
            <a:noAutofit/>
          </a:bodyPr>
          <a:lstStyle/>
          <a:p>
            <a:pPr marL="0" indent="0" algn="ctr">
              <a:spcBef>
                <a:spcPts val="0"/>
              </a:spcBef>
              <a:buSzPts val="1320"/>
            </a:pPr>
            <a:endParaRPr sz="16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SzPts val="1540"/>
            </a:pP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Sharonann Lynch, HIV Policy Lab @ Georgetown University</a:t>
            </a:r>
          </a:p>
          <a:p>
            <a:pPr marL="0" indent="0" algn="r">
              <a:buSzPts val="1540"/>
            </a:pP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 Branigan, Treatment Action Group (TAG)</a:t>
            </a:r>
          </a:p>
          <a:p>
            <a:pPr marL="0" indent="0" algn="r">
              <a:buSzPts val="1540"/>
            </a:pPr>
            <a:r>
              <a:rPr lang="en-US" sz="16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December 2021</a:t>
            </a:r>
            <a:endParaRPr sz="16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2" name="Google Shape;342;p1"/>
          <p:cNvSpPr txBox="1">
            <a:spLocks noGrp="1"/>
          </p:cNvSpPr>
          <p:nvPr>
            <p:ph type="ctrTitle" idx="4294967295"/>
          </p:nvPr>
        </p:nvSpPr>
        <p:spPr>
          <a:xfrm>
            <a:off x="1630836" y="2169853"/>
            <a:ext cx="7352907" cy="74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450" tIns="171450" rIns="171450" bIns="0" anchor="b" anchorCtr="0">
            <a:noAutofit/>
          </a:bodyPr>
          <a:lstStyle/>
          <a:p>
            <a:pPr lvl="0" algn="l">
              <a:lnSpc>
                <a:spcPct val="80000"/>
              </a:lnSpc>
              <a:buClr>
                <a:srgbClr val="FFFEFF"/>
              </a:buClr>
              <a:buSzPts val="4800"/>
            </a:pPr>
            <a:r>
              <a:rPr lang="en-US" sz="6600" b="1" dirty="0">
                <a:solidFill>
                  <a:schemeClr val="accent1"/>
                </a:solidFill>
              </a:rPr>
              <a:t>FAC </a:t>
            </a:r>
            <a:r>
              <a:rPr lang="en-US" sz="6600" b="1" dirty="0">
                <a:solidFill>
                  <a:schemeClr val="tx1"/>
                </a:solidFill>
              </a:rPr>
              <a:t>AIDS 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with invitro diagnostics</a:t>
            </a:r>
            <a:endParaRPr sz="4800" b="1" dirty="0">
              <a:solidFill>
                <a:schemeClr val="tx1"/>
              </a:solidFill>
            </a:endParaRPr>
          </a:p>
        </p:txBody>
      </p:sp>
      <p:sp>
        <p:nvSpPr>
          <p:cNvPr id="344" name="Google Shape;344;p1"/>
          <p:cNvSpPr txBox="1">
            <a:spLocks noGrp="1"/>
          </p:cNvSpPr>
          <p:nvPr>
            <p:ph type="sldNum" idx="4294967295"/>
          </p:nvPr>
        </p:nvSpPr>
        <p:spPr>
          <a:xfrm>
            <a:off x="8458200" y="1097756"/>
            <a:ext cx="685800" cy="23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08591-ABE4-C14D-A304-4BA0C971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90" y="6224994"/>
            <a:ext cx="1137250" cy="5545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1D0C140-9A7A-DA40-92FC-29A87BB8C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8409" y="6369589"/>
            <a:ext cx="1589253" cy="286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B74314-A8B6-9C4B-AC1F-723454DE3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994" y="6245836"/>
            <a:ext cx="1523749" cy="533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4B0316-38A7-1843-B04B-EB71A380B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62832"/>
            <a:ext cx="9118518" cy="26250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9EA42D-0098-6F48-AB71-1B586564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20052" indent="-342900"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TB lipoarabinomannan (LAM) tests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33D9-2927-A34E-BB15-6A990DF7A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905" y="1204426"/>
            <a:ext cx="8498181" cy="464905"/>
          </a:xfrm>
        </p:spPr>
        <p:txBody>
          <a:bodyPr/>
          <a:lstStyle/>
          <a:p>
            <a:r>
              <a:rPr lang="en-GB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PEPFAR Country Operational Plan (COP) inclusion of LAM testing - 2018-2021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54E510-1D49-7242-96C6-517714C18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29038"/>
              </p:ext>
            </p:extLst>
          </p:nvPr>
        </p:nvGraphicFramePr>
        <p:xfrm>
          <a:off x="517074" y="1819373"/>
          <a:ext cx="8263910" cy="4840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393">
                  <a:extLst>
                    <a:ext uri="{9D8B030D-6E8A-4147-A177-3AD203B41FA5}">
                      <a16:colId xmlns:a16="http://schemas.microsoft.com/office/drawing/2014/main" val="1747188191"/>
                    </a:ext>
                  </a:extLst>
                </a:gridCol>
                <a:gridCol w="1541497">
                  <a:extLst>
                    <a:ext uri="{9D8B030D-6E8A-4147-A177-3AD203B41FA5}">
                      <a16:colId xmlns:a16="http://schemas.microsoft.com/office/drawing/2014/main" val="3839091081"/>
                    </a:ext>
                  </a:extLst>
                </a:gridCol>
                <a:gridCol w="1648897">
                  <a:extLst>
                    <a:ext uri="{9D8B030D-6E8A-4147-A177-3AD203B41FA5}">
                      <a16:colId xmlns:a16="http://schemas.microsoft.com/office/drawing/2014/main" val="1765323393"/>
                    </a:ext>
                  </a:extLst>
                </a:gridCol>
                <a:gridCol w="1554132">
                  <a:extLst>
                    <a:ext uri="{9D8B030D-6E8A-4147-A177-3AD203B41FA5}">
                      <a16:colId xmlns:a16="http://schemas.microsoft.com/office/drawing/2014/main" val="3220428061"/>
                    </a:ext>
                  </a:extLst>
                </a:gridCol>
                <a:gridCol w="1610991">
                  <a:extLst>
                    <a:ext uri="{9D8B030D-6E8A-4147-A177-3AD203B41FA5}">
                      <a16:colId xmlns:a16="http://schemas.microsoft.com/office/drawing/2014/main" val="516995466"/>
                    </a:ext>
                  </a:extLst>
                </a:gridCol>
              </a:tblGrid>
              <a:tr h="2682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LAM in 2018 COP?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LAM in 2019 COP?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LAM in 2020 COP?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</a:rPr>
                        <a:t>LAM in 2021 COP?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2697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Cote d’Ivoire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7824884"/>
                  </a:ext>
                </a:extLst>
              </a:tr>
              <a:tr h="3186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Democratic Republic of the Congo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4759878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Eswatini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4666343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Kenya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2439622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Malawi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8856491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Zambia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1084135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Lesotho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9419878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Namibia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2232900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South Africa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0136056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Tanzania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277798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Uganda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2484958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Ukraine	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99162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Botswana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4506732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Brazil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5468375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India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1867158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Mozambique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622110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Nigeria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0309485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South Sudan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8980621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Zimbabwe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2838269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Ethiopia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2626717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Haiti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2675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Trinidad &amp; Tobago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949649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Vietnam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1706683"/>
                  </a:ext>
                </a:extLst>
              </a:tr>
              <a:tr h="15933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TOTALS 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9072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35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6086E8-26EE-CB43-9E37-5C472945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4" y="2242869"/>
            <a:ext cx="2625897" cy="2563498"/>
          </a:xfrm>
        </p:spPr>
        <p:txBody>
          <a:bodyPr>
            <a:normAutofit/>
          </a:bodyPr>
          <a:lstStyle/>
          <a:p>
            <a:r>
              <a:rPr lang="en-GB" dirty="0"/>
              <a:t>Thank</a:t>
            </a:r>
            <a:br>
              <a:rPr lang="en-GB" dirty="0"/>
            </a:br>
            <a:r>
              <a:rPr lang="en-GB" dirty="0"/>
              <a:t>you </a:t>
            </a:r>
            <a:br>
              <a:rPr lang="en-GB" dirty="0"/>
            </a:b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D7536-93C3-3548-9729-E67F3FD42254}"/>
              </a:ext>
            </a:extLst>
          </p:cNvPr>
          <p:cNvSpPr txBox="1"/>
          <p:nvPr/>
        </p:nvSpPr>
        <p:spPr>
          <a:xfrm>
            <a:off x="3782856" y="324403"/>
            <a:ext cx="5050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Sharonann Lynch, HIV Policy Lab, Georgetown University</a:t>
            </a:r>
          </a:p>
          <a:p>
            <a:r>
              <a:rPr lang="en-US" dirty="0">
                <a:hlinkClick r:id="rId2"/>
              </a:rPr>
              <a:t>sl1903@georgetown.edu</a:t>
            </a:r>
            <a:r>
              <a:rPr lang="en-US" dirty="0"/>
              <a:t> </a:t>
            </a:r>
          </a:p>
          <a:p>
            <a:endParaRPr lang="en-GB" dirty="0"/>
          </a:p>
          <a:p>
            <a:r>
              <a:rPr lang="en-GB" dirty="0"/>
              <a:t>David Branigan @ TAG</a:t>
            </a:r>
          </a:p>
          <a:p>
            <a:r>
              <a:rPr lang="en-GB" dirty="0">
                <a:hlinkClick r:id="rId3"/>
              </a:rPr>
              <a:t>david.branigan@treatmentactiongroup.org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3D83911-272C-F64F-8870-2483ADD8E31A}"/>
              </a:ext>
            </a:extLst>
          </p:cNvPr>
          <p:cNvSpPr txBox="1">
            <a:spLocks/>
          </p:cNvSpPr>
          <p:nvPr/>
        </p:nvSpPr>
        <p:spPr>
          <a:xfrm>
            <a:off x="3782856" y="1692388"/>
            <a:ext cx="4784652" cy="464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714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None/>
              <a:defRPr sz="165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685800" marR="0" lvl="1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None/>
              <a:defRPr sz="15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028700" marR="0" lvl="2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None/>
              <a:defRPr sz="135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371600" marR="0" lvl="3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714500" marR="0" lvl="4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057400" marR="0" lvl="5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2400300" marR="0" lvl="6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2743200" marR="0" lvl="7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3086100" marR="0" lvl="8" indent="-1714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DB83144-6CF3-084D-95DA-D2949D6D7B0D}"/>
              </a:ext>
            </a:extLst>
          </p:cNvPr>
          <p:cNvSpPr txBox="1">
            <a:spLocks/>
          </p:cNvSpPr>
          <p:nvPr/>
        </p:nvSpPr>
        <p:spPr>
          <a:xfrm>
            <a:off x="3606800" y="2311207"/>
            <a:ext cx="5521575" cy="45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65748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685800" marR="0" lvl="1" indent="-26574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028700" marR="0" lvl="2" indent="-26574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371600" marR="0" lvl="3" indent="-26574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714500" marR="0" lvl="4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057400" marR="0" lvl="5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2400300" marR="0" lvl="6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2743200" marR="0" lvl="7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3086100" marR="0" lvl="8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HIV Policy Lab.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www.hivpolicylab.org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MSF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20-tool checklist for diagnosing, treating and preventing AIDS.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https://msfaccess.org/20-tool-checklist-diagnosing-treating-and-preventing-aids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Strategic framework to end CM deaths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https://dndi.org/wp-content/uploads/2021/05/EndCryptococcalMeningitisDeaths2030-StrategicFramework-EN-2021.pdf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TAG’s </a:t>
            </a:r>
            <a:r>
              <a:rPr lang="en-GB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An Activist’s Guide to the LAM Test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https://www.treatmentactiongroup.org/publication/an-activists-guide-to-the-tb-lam-test/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MSF and Stop TB Partnership’s </a:t>
            </a:r>
            <a:r>
              <a:rPr lang="en-GB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Step Up for TB 2020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report: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https://www.msf.org/step-tb-report-2020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Cochrane Review on the impact of TB LAM: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https://www.cochranelibrary.com/cdsr/doi/10.1002/14651858.CD014641/full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Global Laboratory Initiative LAM test implementation guide: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http://stoptb.org/wg/gli/assets/documents/practical-implementation-lf-lam.pdf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PEPFAR COP Strategic Direction Summaries: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https://www.state.gov/where-we-work-pepfar/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33D9-2927-A34E-BB15-6A990DF7A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158" y="0"/>
            <a:ext cx="8860414" cy="653817"/>
          </a:xfrm>
        </p:spPr>
        <p:txBody>
          <a:bodyPr/>
          <a:lstStyle/>
          <a:p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Slides (1/2): LAM National Policies compared to Regulatory Approval</a:t>
            </a:r>
          </a:p>
        </p:txBody>
      </p:sp>
      <p:pic>
        <p:nvPicPr>
          <p:cNvPr id="6" name="Picture 5" descr="Timeline, bar chart&#10;&#10;Description automatically generated with medium confidence">
            <a:extLst>
              <a:ext uri="{FF2B5EF4-FFF2-40B4-BE49-F238E27FC236}">
                <a16:creationId xmlns:a16="http://schemas.microsoft.com/office/drawing/2014/main" id="{BBDBAC09-3E72-3742-B75F-542911F7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6298"/>
            <a:ext cx="9189842" cy="59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33D9-2927-A34E-BB15-6A990DF7A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930" y="93970"/>
            <a:ext cx="8263911" cy="653817"/>
          </a:xfrm>
        </p:spPr>
        <p:txBody>
          <a:bodyPr/>
          <a:lstStyle/>
          <a:p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Additional Slides (2/2): LAM Procurement in 2018 compared to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F754F-B138-2348-B01E-144C44E2E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438"/>
            <a:ext cx="9167861" cy="58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89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270D59-B78C-C041-B30E-05152DDB4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7" y="113173"/>
            <a:ext cx="4288564" cy="20549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ardrop 8">
            <a:extLst>
              <a:ext uri="{FF2B5EF4-FFF2-40B4-BE49-F238E27FC236}">
                <a16:creationId xmlns:a16="http://schemas.microsoft.com/office/drawing/2014/main" id="{16E0DC88-68FA-2042-926E-80CA602E487E}"/>
              </a:ext>
            </a:extLst>
          </p:cNvPr>
          <p:cNvSpPr/>
          <p:nvPr/>
        </p:nvSpPr>
        <p:spPr>
          <a:xfrm flipH="1" flipV="1">
            <a:off x="4415539" y="1140642"/>
            <a:ext cx="4539924" cy="4122771"/>
          </a:xfrm>
          <a:prstGeom prst="teardrop">
            <a:avLst>
              <a:gd name="adj" fmla="val 9817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6E8E1-7151-2442-9BC2-46E19DB93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F68C5-529F-B043-AEBB-0FDE136B96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58200" y="320675"/>
            <a:ext cx="685800" cy="319088"/>
          </a:xfrm>
        </p:spPr>
        <p:txBody>
          <a:bodyPr/>
          <a:lstStyle/>
          <a:p>
            <a:fld id="{F43D8822-B0C5-8C47-A9F8-748018EA1D72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4BA52D-F982-ED41-85A1-A2822086D4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32245" y="2077652"/>
            <a:ext cx="4117975" cy="3057525"/>
          </a:xfrm>
          <a:noFill/>
          <a:effectLst>
            <a:softEdge rad="0"/>
          </a:effectLst>
        </p:spPr>
        <p:txBody>
          <a:bodyPr anchor="ctr" anchorCtr="1">
            <a:noAutofit/>
          </a:bodyPr>
          <a:lstStyle/>
          <a:p>
            <a:pPr algn="l" fontAlgn="ctr"/>
            <a:r>
              <a:rPr lang="en-US" sz="1800" b="1" dirty="0">
                <a:solidFill>
                  <a:schemeClr val="bg1"/>
                </a:solidFill>
              </a:rPr>
              <a:t>Cryptococcal meningitis </a:t>
            </a:r>
            <a:r>
              <a:rPr lang="en-US" sz="1800" dirty="0">
                <a:solidFill>
                  <a:schemeClr val="bg1"/>
                </a:solidFill>
              </a:rPr>
              <a:t>is an incredibly painful way to die. 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Horrible headaches. Deafness. Blindness. Coma. </a:t>
            </a:r>
            <a:br>
              <a:rPr lang="en-US" sz="1800" dirty="0">
                <a:solidFill>
                  <a:schemeClr val="bg1"/>
                </a:solidFill>
              </a:rPr>
            </a:b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“Cerebral herniation" - </a:t>
            </a:r>
            <a:r>
              <a:rPr lang="en-US" sz="1800" b="1" dirty="0">
                <a:solidFill>
                  <a:schemeClr val="bg1"/>
                </a:solidFill>
              </a:rPr>
              <a:t>basically the brain gets pushed down into the spinal canal due to increased intracranial pressure.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D42A18-3650-6140-8B6B-9A73208B8344}"/>
              </a:ext>
            </a:extLst>
          </p:cNvPr>
          <p:cNvSpPr txBox="1"/>
          <p:nvPr/>
        </p:nvSpPr>
        <p:spPr>
          <a:xfrm>
            <a:off x="238723" y="2593485"/>
            <a:ext cx="387157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20% using monotherapy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70% WHO recommended treatment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5A3BA-35BC-E342-A773-6206169C5F01}"/>
              </a:ext>
            </a:extLst>
          </p:cNvPr>
          <p:cNvSpPr txBox="1"/>
          <p:nvPr/>
        </p:nvSpPr>
        <p:spPr>
          <a:xfrm>
            <a:off x="238723" y="3759397"/>
            <a:ext cx="366318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Invisible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If it’s not measured, does it matter?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Cryptococcal meningitis – INCIDENCE?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Treatment coverage?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Deaths? </a:t>
            </a:r>
          </a:p>
        </p:txBody>
      </p:sp>
    </p:spTree>
    <p:extLst>
      <p:ext uri="{BB962C8B-B14F-4D97-AF65-F5344CB8AC3E}">
        <p14:creationId xmlns:p14="http://schemas.microsoft.com/office/powerpoint/2010/main" val="426558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4BA52D-F982-ED41-85A1-A2822086D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Diagnostics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6E8E1-7151-2442-9BC2-46E19DB93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8484" y="1096568"/>
            <a:ext cx="4698816" cy="51435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CF68FE-3627-C94A-844C-D123C74C0DD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698578" y="799111"/>
            <a:ext cx="5230169" cy="2508001"/>
          </a:xfrm>
        </p:spPr>
        <p:txBody>
          <a:bodyPr>
            <a:normAutofit/>
          </a:bodyPr>
          <a:lstStyle/>
          <a:p>
            <a:pPr marL="42005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CD4 count testing</a:t>
            </a:r>
          </a:p>
          <a:p>
            <a:pPr marL="42005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Cryptococcal antigen (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CrAg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) RDT</a:t>
            </a:r>
          </a:p>
          <a:p>
            <a:pPr marL="42005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TB lipoarabinomannan (LAM) tests </a:t>
            </a:r>
          </a:p>
          <a:p>
            <a:pPr marL="42005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infant diagnosis (EID) </a:t>
            </a:r>
          </a:p>
          <a:p>
            <a:pPr marL="42005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Routine Viral Load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5330B-455F-9045-B776-62DB946F5B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7F331-0C05-9448-8254-BE27CA61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807" y="4135935"/>
            <a:ext cx="5417985" cy="2227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486EB-4E5E-8C4B-A697-8B7255E07EFB}"/>
              </a:ext>
            </a:extLst>
          </p:cNvPr>
          <p:cNvSpPr txBox="1"/>
          <p:nvPr/>
        </p:nvSpPr>
        <p:spPr>
          <a:xfrm>
            <a:off x="3597289" y="6473549"/>
            <a:ext cx="5546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</a:rPr>
              <a:t>msfaccess.org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/20-tool-checklist-diagnosing-treating-and-preventing-aids</a:t>
            </a:r>
          </a:p>
        </p:txBody>
      </p:sp>
    </p:spTree>
    <p:extLst>
      <p:ext uri="{BB962C8B-B14F-4D97-AF65-F5344CB8AC3E}">
        <p14:creationId xmlns:p14="http://schemas.microsoft.com/office/powerpoint/2010/main" val="38200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0B88B72-4FFA-FC42-A0A3-FD8620F0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5" y="341704"/>
            <a:ext cx="8173123" cy="525562"/>
          </a:xfrm>
        </p:spPr>
        <p:txBody>
          <a:bodyPr>
            <a:normAutofit fontScale="90000"/>
          </a:bodyPr>
          <a:lstStyle/>
          <a:p>
            <a:r>
              <a:rPr lang="en-US" dirty="0"/>
              <a:t>CD4 count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12BDF7-BDB9-774D-8E41-C816A998C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BA8BC7-5F92-B840-9D0E-0B1D1A8467D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84017" y="1300104"/>
            <a:ext cx="7047620" cy="485281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WHO designation as ESSENTIAL (2018)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Diagnosing AIDS/Advanced HIV disease (CD4&lt;200 cells/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L)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Point of care (POC): critical gateway to managing AIDS/AHD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Triggering package of care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PEPFAR supports its use: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ART initiation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re-entry to care, monitoring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58883-EB8A-7B40-8967-90A67B3D84B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58200" y="320675"/>
            <a:ext cx="685800" cy="319088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3FFEFAE-A26C-2E4D-AC24-8C2B1E8C2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96008"/>
              </p:ext>
            </p:extLst>
          </p:nvPr>
        </p:nvGraphicFramePr>
        <p:xfrm>
          <a:off x="760189" y="3803045"/>
          <a:ext cx="7937369" cy="2558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4680">
                  <a:extLst>
                    <a:ext uri="{9D8B030D-6E8A-4147-A177-3AD203B41FA5}">
                      <a16:colId xmlns:a16="http://schemas.microsoft.com/office/drawing/2014/main" val="2997987128"/>
                    </a:ext>
                  </a:extLst>
                </a:gridCol>
                <a:gridCol w="4742689">
                  <a:extLst>
                    <a:ext uri="{9D8B030D-6E8A-4147-A177-3AD203B41FA5}">
                      <a16:colId xmlns:a16="http://schemas.microsoft.com/office/drawing/2014/main" val="3600150639"/>
                    </a:ext>
                  </a:extLst>
                </a:gridCol>
              </a:tblGrid>
              <a:tr h="48669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Why we need CD4 to diagnose AHD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902451"/>
                  </a:ext>
                </a:extLst>
              </a:tr>
              <a:tr h="5595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1,805 </a:t>
                      </a:r>
                      <a:r>
                        <a:rPr lang="en-GB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ppl</a:t>
                      </a:r>
                      <a:r>
                        <a:rPr lang="en-GB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CD4 &lt;100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REALITY trial Kenya, Malawi, Uganda, </a:t>
                      </a:r>
                      <a:r>
                        <a:rPr lang="en-GB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Zim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355317"/>
                  </a:ext>
                </a:extLst>
              </a:tr>
              <a:tr h="50425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CD4 37 </a:t>
                      </a: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cells/</a:t>
                      </a:r>
                      <a:r>
                        <a:rPr lang="el-G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CD4 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863748"/>
                  </a:ext>
                </a:extLst>
              </a:tr>
              <a:tr h="50425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Half </a:t>
                      </a:r>
                      <a:r>
                        <a:rPr lang="en-GB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(47.3%)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Asymptomatic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919046"/>
                  </a:ext>
                </a:extLst>
              </a:tr>
              <a:tr h="504257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Symptoms alone are not enough for diagnosing AHD!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12106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04340D0A-AD0E-B54E-8F34-78FE8DCDF6AF}"/>
              </a:ext>
            </a:extLst>
          </p:cNvPr>
          <p:cNvSpPr txBox="1"/>
          <p:nvPr/>
        </p:nvSpPr>
        <p:spPr>
          <a:xfrm>
            <a:off x="7510219" y="6571143"/>
            <a:ext cx="16337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Hakim J et al. (2017) NEJM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3867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588CF9-A02C-F94F-8748-C5CD7B81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739" y="0"/>
            <a:ext cx="5420412" cy="3012259"/>
          </a:xfrm>
          <a:prstGeom prst="rect">
            <a:avLst/>
          </a:prstGeom>
        </p:spPr>
      </p:pic>
      <p:pic>
        <p:nvPicPr>
          <p:cNvPr id="3" name="Picture 3" descr="F:\SAMU work\Projects\Countries\Mutli country OR\Omega CD4 LFA\Phase 2 and write up\Pics drc\IMG-20190715-WA0026.jpg">
            <a:extLst>
              <a:ext uri="{FF2B5EF4-FFF2-40B4-BE49-F238E27FC236}">
                <a16:creationId xmlns:a16="http://schemas.microsoft.com/office/drawing/2014/main" id="{178CC9AD-3972-0645-BF41-2FE1863E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450" y="2315584"/>
            <a:ext cx="4892512" cy="6512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700B4-7CC2-5245-8D7F-9AAE82B23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15" y="689809"/>
            <a:ext cx="919163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F78B8A-1684-594B-BC31-C79B461B174B}"/>
              </a:ext>
            </a:extLst>
          </p:cNvPr>
          <p:cNvSpPr/>
          <p:nvPr/>
        </p:nvSpPr>
        <p:spPr>
          <a:xfrm>
            <a:off x="4349902" y="3248204"/>
            <a:ext cx="3591613" cy="2246769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VISITECT CD4 Advanced Disease</a:t>
            </a:r>
          </a:p>
          <a:p>
            <a:pPr algn="ctr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US$3.98 a test</a:t>
            </a:r>
          </a:p>
          <a:p>
            <a:pPr lvl="1" algn="ctr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Semi-quantitative POC RDT: </a:t>
            </a:r>
          </a:p>
          <a:p>
            <a:pPr lvl="1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whether CD4 is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above </a:t>
            </a:r>
          </a:p>
          <a:p>
            <a:pPr lvl="1"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below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CD4 200 cells/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0B88B72-4FFA-FC42-A0A3-FD8620F0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5" y="341704"/>
            <a:ext cx="8173123" cy="525562"/>
          </a:xfrm>
        </p:spPr>
        <p:txBody>
          <a:bodyPr>
            <a:noAutofit/>
          </a:bodyPr>
          <a:lstStyle/>
          <a:p>
            <a:r>
              <a:rPr lang="en-US" sz="2800" b="1" dirty="0"/>
              <a:t>Cryptococcal antigen lateral flow assay (</a:t>
            </a:r>
            <a:r>
              <a:rPr lang="en-US" sz="2800" b="1" dirty="0" err="1"/>
              <a:t>CrAg</a:t>
            </a:r>
            <a:r>
              <a:rPr lang="en-US" sz="2800" b="1" dirty="0"/>
              <a:t> LFA) 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12BDF7-BDB9-774D-8E41-C816A998C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BA8BC7-5F92-B840-9D0E-0B1D1A8467D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19556" y="1520532"/>
            <a:ext cx="4481544" cy="4852817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CrAg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LFA=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rapid point-of-care (POC) test to detects cryptococcal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antigen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(via venous or finger-prick)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WHO recommends </a:t>
            </a:r>
          </a:p>
          <a:p>
            <a:pPr lvl="1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CrAg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screening for all PLHIV with CD4 &lt;200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cells/mm3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 POSITIVE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receive pre-emptive fluconazole treatment to prevent development of CM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Rapid disease progression: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CrAg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+ diagnosis to CM in median time of 22 days</a:t>
            </a:r>
          </a:p>
          <a:p>
            <a:pPr marL="77152" indent="0">
              <a:buNone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58883-EB8A-7B40-8967-90A67B3D84B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58200" y="320675"/>
            <a:ext cx="685800" cy="319088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04E6A7-1255-744F-BD04-1048C8F99633}"/>
              </a:ext>
            </a:extLst>
          </p:cNvPr>
          <p:cNvSpPr txBox="1"/>
          <p:nvPr/>
        </p:nvSpPr>
        <p:spPr>
          <a:xfrm>
            <a:off x="94267" y="6442502"/>
            <a:ext cx="77636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Source: https://</a:t>
            </a:r>
            <a:r>
              <a:rPr lang="en-GB" sz="1050" dirty="0" err="1"/>
              <a:t>dndi.org</a:t>
            </a:r>
            <a:r>
              <a:rPr lang="en-GB" sz="1050" dirty="0"/>
              <a:t>/</a:t>
            </a:r>
            <a:r>
              <a:rPr lang="en-GB" sz="1050" dirty="0" err="1"/>
              <a:t>wp</a:t>
            </a:r>
            <a:r>
              <a:rPr lang="en-GB" sz="1050" dirty="0"/>
              <a:t>-content/uploads/2021/05/EndCryptococcalMeningitisDeaths2030-StrategicFramework-EN-2021.pdf</a:t>
            </a:r>
          </a:p>
          <a:p>
            <a:r>
              <a:rPr lang="en-GB" sz="1050" dirty="0"/>
              <a:t>https://</a:t>
            </a:r>
            <a:r>
              <a:rPr lang="en-GB" sz="1050" dirty="0" err="1"/>
              <a:t>pubmed.ncbi.nlm.nih.gov</a:t>
            </a:r>
            <a:r>
              <a:rPr lang="en-GB" sz="1050" dirty="0"/>
              <a:t>/11953469/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DD50CB-37A3-3C4A-82A5-C64371436F75}"/>
              </a:ext>
            </a:extLst>
          </p:cNvPr>
          <p:cNvGrpSpPr/>
          <p:nvPr/>
        </p:nvGrpSpPr>
        <p:grpSpPr>
          <a:xfrm>
            <a:off x="146828" y="1699119"/>
            <a:ext cx="4172728" cy="4269207"/>
            <a:chOff x="123607" y="2063544"/>
            <a:chExt cx="4172728" cy="42692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F84B70-31A5-424F-B5FC-AB855AF67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335" y="2063544"/>
              <a:ext cx="3683000" cy="381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AC3D90-11F7-854C-ADD6-C8667C7DD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07" y="5035707"/>
              <a:ext cx="2102576" cy="129704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437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DC978-8C23-AB49-9B28-F6ECFFD9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131" y="-952107"/>
            <a:ext cx="7275137" cy="48500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A875F-3D95-0745-A0DA-150C08AF533F}"/>
              </a:ext>
            </a:extLst>
          </p:cNvPr>
          <p:cNvSpPr/>
          <p:nvPr/>
        </p:nvSpPr>
        <p:spPr>
          <a:xfrm>
            <a:off x="4337502" y="758155"/>
            <a:ext cx="4376519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Cryptococcal antigen (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CrAg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) RDT </a:t>
            </a:r>
          </a:p>
          <a:p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a) IMMY: US$2.00 a test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Biosynex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US$2.40 a test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F501-1A49-8B4A-B0B8-E58BC4FC4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448" y="2969444"/>
            <a:ext cx="6061552" cy="6216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012EE-69FD-8040-A84B-3206F5F69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" y="4351452"/>
            <a:ext cx="30480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F1ECF9-B7DD-0D45-A2BD-7A645CDC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8" y="3592015"/>
            <a:ext cx="2748927" cy="28085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9EA42D-0098-6F48-AB71-1B586564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20052" indent="-342900"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TB lipoarabinomannan (LAM) tests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2D70E-D4FC-AB41-83BC-302CFCED4BA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10699" y="3592015"/>
            <a:ext cx="6636753" cy="3143296"/>
          </a:xfrm>
        </p:spPr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TB LAM tests use urine samples and return results in just 25 min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recent systematic review found that: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PLHIV receiving LAM testing in </a:t>
            </a:r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inpatient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settings had a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15% lower risk of mortality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and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LAM testing in </a:t>
            </a:r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outpatient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settings may result in a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large increase in the proportion of PLHIV started on TB treatment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Nathavitharana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et al, Cochrane Reviews, August 2021)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075DC-6454-A245-9416-9FE365D8B15B}"/>
              </a:ext>
            </a:extLst>
          </p:cNvPr>
          <p:cNvSpPr txBox="1"/>
          <p:nvPr/>
        </p:nvSpPr>
        <p:spPr>
          <a:xfrm>
            <a:off x="2688062" y="6246641"/>
            <a:ext cx="501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Every PLWHA in a hospital should receive a TB LAM test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6E9A2BA-379F-BA45-B015-38E97CBA58A2}"/>
              </a:ext>
            </a:extLst>
          </p:cNvPr>
          <p:cNvSpPr txBox="1">
            <a:spLocks/>
          </p:cNvSpPr>
          <p:nvPr/>
        </p:nvSpPr>
        <p:spPr>
          <a:xfrm>
            <a:off x="852490" y="1478922"/>
            <a:ext cx="8173123" cy="2161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65748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685800" marR="0" lvl="1" indent="-26574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028700" marR="0" lvl="2" indent="-26574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371600" marR="0" lvl="3" indent="-265748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714500" marR="0" lvl="4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057400" marR="0" lvl="5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2400300" marR="0" lvl="6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2743200" marR="0" lvl="7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3086100" marR="0" lvl="8" indent="-265747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TB LAM tests are rapid point-of-care TB tests among PLHIV that are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proven to be life-saving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WHO recommends rapid LAM testing among PLHIV who: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signs and symptoms of TB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Or, are seriously ill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Or, have AIDS/AHD: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CD4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≤200 cells/mm3 (inpatient) or CD4 ≤100 cells/mm3 (outpatient)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0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59FF91-28AD-5C4E-8A2B-654BA516E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63" r="25733"/>
          <a:stretch/>
        </p:blipFill>
        <p:spPr>
          <a:xfrm>
            <a:off x="7236148" y="1458391"/>
            <a:ext cx="1909591" cy="37736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9EA42D-0098-6F48-AB71-1B586564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20052" indent="-342900">
              <a:lnSpc>
                <a:spcPct val="15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TB lipoarabinomannan (LAM) tests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33D9-2927-A34E-BB15-6A990DF7A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647" y="1137779"/>
            <a:ext cx="8263911" cy="464905"/>
          </a:xfrm>
        </p:spPr>
        <p:txBody>
          <a:bodyPr/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Slow uptake of LAM testing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2D70E-D4FC-AB41-83BC-302CFCED4BA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24435" y="1632840"/>
            <a:ext cx="7111595" cy="2553584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62%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(23/37)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of countries did not have routine LAM testing policies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(MSF &amp; Stop TB Partnership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Step Up for TB 2020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report)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TB LAM has regulatory approval in most high-burden countries, but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national policies are lagging behind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(see slides)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Number of countries buying TB LAM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did not increase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 2018-2020 (18), according to Abbott</a:t>
            </a:r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8BE64-4222-2441-885F-1F50ABEE7BA4}"/>
              </a:ext>
            </a:extLst>
          </p:cNvPr>
          <p:cNvSpPr txBox="1"/>
          <p:nvPr/>
        </p:nvSpPr>
        <p:spPr>
          <a:xfrm>
            <a:off x="6719777" y="5487825"/>
            <a:ext cx="2296632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Abbott’s Determine TB LAM Ag </a:t>
            </a:r>
          </a:p>
          <a:p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US$3.70 per test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(in packs of 25)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2069FA-B78A-DF41-BF3E-2E9204B51266}"/>
              </a:ext>
            </a:extLst>
          </p:cNvPr>
          <p:cNvGrpSpPr/>
          <p:nvPr/>
        </p:nvGrpSpPr>
        <p:grpSpPr>
          <a:xfrm>
            <a:off x="433647" y="4075792"/>
            <a:ext cx="6286130" cy="2363584"/>
            <a:chOff x="433647" y="4075792"/>
            <a:chExt cx="6286130" cy="2363584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51B13485-31F3-2B4E-B8BE-EB973F24982C}"/>
                </a:ext>
              </a:extLst>
            </p:cNvPr>
            <p:cNvSpPr txBox="1">
              <a:spLocks/>
            </p:cNvSpPr>
            <p:nvPr/>
          </p:nvSpPr>
          <p:spPr>
            <a:xfrm>
              <a:off x="524435" y="4472839"/>
              <a:ext cx="6195342" cy="1966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342900" marR="0" lvl="0" indent="-265748" algn="l" rtl="0">
                <a:lnSpc>
                  <a:spcPct val="12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8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  <a:lvl2pPr marL="685800" marR="0" lvl="1" indent="-265748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6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2pPr>
              <a:lvl3pPr marL="1028700" marR="0" lvl="2" indent="-265748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4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3pPr>
              <a:lvl4pPr marL="1371600" marR="0" lvl="3" indent="-265748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4pPr>
              <a:lvl5pPr marL="1714500" marR="0" lvl="4" indent="-265747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5pPr>
              <a:lvl6pPr marL="2057400" marR="0" lvl="5" indent="-265747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6pPr>
              <a:lvl7pPr marL="2400300" marR="0" lvl="6" indent="-265747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7pPr>
              <a:lvl8pPr marL="2743200" marR="0" lvl="7" indent="-265747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8pPr>
              <a:lvl9pPr marL="3086100" marR="0" lvl="8" indent="-265747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Char char="▪"/>
                <a:defRPr sz="1200" b="0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9pPr>
            </a:lstStyle>
            <a:p>
              <a:r>
                <a:rPr lang="en-GB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All PLHIV with TB signs &amp; symptoms, or severely ill, or with AHD to receive a rapid LAM test </a:t>
              </a:r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(and confirmatory rapid molecular testing: GeneXpert, </a:t>
              </a:r>
              <a:r>
                <a:rPr lang="en-GB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Truenat</a:t>
              </a:r>
              <a:r>
                <a:rPr lang="en-GB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GB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TB treatment immediately started following LAM-positive result</a:t>
              </a:r>
            </a:p>
            <a:p>
              <a:r>
                <a:rPr lang="en-GB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Adequate quantities procured</a:t>
              </a: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6266DAA9-5E97-164F-8961-2F96A2227BD0}"/>
                </a:ext>
              </a:extLst>
            </p:cNvPr>
            <p:cNvSpPr txBox="1">
              <a:spLocks/>
            </p:cNvSpPr>
            <p:nvPr/>
          </p:nvSpPr>
          <p:spPr>
            <a:xfrm>
              <a:off x="433647" y="4075792"/>
              <a:ext cx="4292600" cy="4649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342900" marR="0" lvl="0" indent="-171450" algn="l" rtl="0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>
                  <a:schemeClr val="accent1"/>
                </a:buClr>
                <a:buSzPts val="2420"/>
                <a:buFont typeface="Noto Sans Symbols"/>
                <a:buNone/>
                <a:defRPr sz="1650" b="0" i="0" u="none" strike="noStrike" cap="none">
                  <a:solidFill>
                    <a:schemeClr val="accent1"/>
                  </a:solidFill>
                  <a:latin typeface="Rockwell"/>
                  <a:ea typeface="Rockwell"/>
                  <a:cs typeface="Rockwell"/>
                  <a:sym typeface="Rockwell"/>
                </a:defRPr>
              </a:lvl1pPr>
              <a:lvl2pPr marL="685800" marR="0" lvl="1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2200"/>
                <a:buFont typeface="Noto Sans Symbols"/>
                <a:buNone/>
                <a:defRPr sz="15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2pPr>
              <a:lvl3pPr marL="1028700" marR="0" lvl="2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980"/>
                <a:buFont typeface="Noto Sans Symbols"/>
                <a:buNone/>
                <a:defRPr sz="135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3pPr>
              <a:lvl4pPr marL="1371600" marR="0" lvl="3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760"/>
                <a:buFont typeface="Noto Sans Symbols"/>
                <a:buNone/>
                <a:defRPr sz="12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4pPr>
              <a:lvl5pPr marL="1714500" marR="0" lvl="4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760"/>
                <a:buFont typeface="Noto Sans Symbols"/>
                <a:buNone/>
                <a:defRPr sz="12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5pPr>
              <a:lvl6pPr marL="2057400" marR="0" lvl="5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760"/>
                <a:buFont typeface="Noto Sans Symbols"/>
                <a:buNone/>
                <a:defRPr sz="12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6pPr>
              <a:lvl7pPr marL="2400300" marR="0" lvl="6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760"/>
                <a:buFont typeface="Noto Sans Symbols"/>
                <a:buNone/>
                <a:defRPr sz="12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7pPr>
              <a:lvl8pPr marL="2743200" marR="0" lvl="7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760"/>
                <a:buFont typeface="Noto Sans Symbols"/>
                <a:buNone/>
                <a:defRPr sz="12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8pPr>
              <a:lvl9pPr marL="3086100" marR="0" lvl="8" indent="-171450" algn="l" rtl="0">
                <a:lnSpc>
                  <a:spcPct val="120000"/>
                </a:lnSpc>
                <a:spcBef>
                  <a:spcPts val="375"/>
                </a:spcBef>
                <a:spcAft>
                  <a:spcPts val="0"/>
                </a:spcAft>
                <a:buClr>
                  <a:schemeClr val="accent1"/>
                </a:buClr>
                <a:buSzPts val="1760"/>
                <a:buFont typeface="Noto Sans Symbols"/>
                <a:buNone/>
                <a:defRPr sz="1200" b="1" i="0" u="none" strike="noStrike" cap="non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defRPr>
              </a:lvl9pPr>
            </a:lstStyle>
            <a:p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What to push for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Atlas">
  <a:themeElements>
    <a:clrScheme name="Atlas">
      <a:dk1>
        <a:srgbClr val="000000"/>
      </a:dk1>
      <a:lt1>
        <a:srgbClr val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1475</Words>
  <Application>Microsoft Macintosh PowerPoint</Application>
  <PresentationFormat>On-screen Show (4:3)</PresentationFormat>
  <Paragraphs>260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Noto Sans Symbols</vt:lpstr>
      <vt:lpstr>Rockwell</vt:lpstr>
      <vt:lpstr>Times New Roman</vt:lpstr>
      <vt:lpstr>Atlas</vt:lpstr>
      <vt:lpstr>FAC AIDS  with invitro diagnostics</vt:lpstr>
      <vt:lpstr>Cryptococcal meningitis is an incredibly painful way to die.   Horrible headaches. Deafness. Blindness. Coma.   “Cerebral herniation" - basically the brain gets pushed down into the spinal canal due to increased intracranial pressure.</vt:lpstr>
      <vt:lpstr>Diagnostics</vt:lpstr>
      <vt:lpstr>CD4 count</vt:lpstr>
      <vt:lpstr>PowerPoint Presentation</vt:lpstr>
      <vt:lpstr>Cryptococcal antigen lateral flow assay (CrAg LFA) </vt:lpstr>
      <vt:lpstr>PowerPoint Presentation</vt:lpstr>
      <vt:lpstr>TB lipoarabinomannan (LAM) tests </vt:lpstr>
      <vt:lpstr>TB lipoarabinomannan (LAM) tests </vt:lpstr>
      <vt:lpstr>TB lipoarabinomannan (LAM) tests </vt:lpstr>
      <vt:lpstr>Thank you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Access to Medical Innovations</dc:title>
  <dc:creator>Sharonann Lynch</dc:creator>
  <cp:lastModifiedBy>Sharonann Lynch</cp:lastModifiedBy>
  <cp:revision>173</cp:revision>
  <dcterms:created xsi:type="dcterms:W3CDTF">2021-05-24T22:33:56Z</dcterms:created>
  <dcterms:modified xsi:type="dcterms:W3CDTF">2021-12-08T14:28:55Z</dcterms:modified>
</cp:coreProperties>
</file>